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4" r:id="rId11"/>
    <p:sldId id="268" r:id="rId12"/>
    <p:sldId id="269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0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0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5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796027F-7875-4030-9381-8BD8C4F21935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6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4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7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4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9/13/2023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3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00CA9CF-9117-41C5-BD4B-6E4A42285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183" y="1600947"/>
            <a:ext cx="7202311" cy="4051300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7DA84EB-3835-4814-9FE1-B6303DCD2C07}"/>
              </a:ext>
            </a:extLst>
          </p:cNvPr>
          <p:cNvSpPr txBox="1">
            <a:spLocks/>
          </p:cNvSpPr>
          <p:nvPr/>
        </p:nvSpPr>
        <p:spPr>
          <a:xfrm>
            <a:off x="1267072" y="1282490"/>
            <a:ext cx="2865658" cy="869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manifesto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A052A2D-137A-486D-8D2B-50119366C28F}"/>
              </a:ext>
            </a:extLst>
          </p:cNvPr>
          <p:cNvSpPr/>
          <p:nvPr/>
        </p:nvSpPr>
        <p:spPr>
          <a:xfrm>
            <a:off x="11277600" y="6176683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92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0F75314-9CD4-4772-83E5-FCE201690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017" y="0"/>
            <a:ext cx="8756348" cy="685800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C8E253-1E97-4F2C-9B3F-9C781ADF8C5C}"/>
              </a:ext>
            </a:extLst>
          </p:cNvPr>
          <p:cNvSpPr txBox="1"/>
          <p:nvPr/>
        </p:nvSpPr>
        <p:spPr>
          <a:xfrm>
            <a:off x="4132730" y="2644588"/>
            <a:ext cx="19632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Cenários de Teste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063DE4-872D-4A43-AF23-09A0E52BEEB7}"/>
              </a:ext>
            </a:extLst>
          </p:cNvPr>
          <p:cNvSpPr txBox="1"/>
          <p:nvPr/>
        </p:nvSpPr>
        <p:spPr>
          <a:xfrm>
            <a:off x="3585883" y="3036932"/>
            <a:ext cx="1810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Requerimentos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C597E40-1F1D-4B87-8DB1-A1726A421573}"/>
              </a:ext>
            </a:extLst>
          </p:cNvPr>
          <p:cNvSpPr/>
          <p:nvPr/>
        </p:nvSpPr>
        <p:spPr>
          <a:xfrm>
            <a:off x="3442446" y="3639670"/>
            <a:ext cx="770965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BC2CE1F-E7CA-4110-AED5-B3346C8BBB65}"/>
              </a:ext>
            </a:extLst>
          </p:cNvPr>
          <p:cNvSpPr txBox="1"/>
          <p:nvPr/>
        </p:nvSpPr>
        <p:spPr>
          <a:xfrm>
            <a:off x="3442446" y="3675528"/>
            <a:ext cx="97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Histórias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43C8735-37CC-4F05-80A3-1F26C8F342DF}"/>
              </a:ext>
            </a:extLst>
          </p:cNvPr>
          <p:cNvSpPr/>
          <p:nvPr/>
        </p:nvSpPr>
        <p:spPr>
          <a:xfrm rot="19647759">
            <a:off x="3529718" y="4392472"/>
            <a:ext cx="79200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0E603-9F5D-4B76-95C1-D20BEE455B82}"/>
              </a:ext>
            </a:extLst>
          </p:cNvPr>
          <p:cNvSpPr txBox="1"/>
          <p:nvPr/>
        </p:nvSpPr>
        <p:spPr>
          <a:xfrm rot="20880026">
            <a:off x="3434676" y="4421467"/>
            <a:ext cx="12460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>
                <a:latin typeface="Arial" panose="020B0604020202020204" pitchFamily="34" charset="0"/>
                <a:cs typeface="Arial" panose="020B0604020202020204" pitchFamily="34" charset="0"/>
              </a:rPr>
              <a:t>Estimativas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0ABC44F-63F1-4A0B-B1AE-0411DA061594}"/>
              </a:ext>
            </a:extLst>
          </p:cNvPr>
          <p:cNvSpPr/>
          <p:nvPr/>
        </p:nvSpPr>
        <p:spPr>
          <a:xfrm>
            <a:off x="4350608" y="4043082"/>
            <a:ext cx="849780" cy="36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20B1D55-B6E1-4E18-918B-5C63AB6145F6}"/>
              </a:ext>
            </a:extLst>
          </p:cNvPr>
          <p:cNvSpPr txBox="1"/>
          <p:nvPr/>
        </p:nvSpPr>
        <p:spPr>
          <a:xfrm>
            <a:off x="4204446" y="4007339"/>
            <a:ext cx="12796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 de Lançamento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C07644A-49B2-4DC4-AB97-EB9280EFAA60}"/>
              </a:ext>
            </a:extLst>
          </p:cNvPr>
          <p:cNvSpPr txBox="1"/>
          <p:nvPr/>
        </p:nvSpPr>
        <p:spPr>
          <a:xfrm rot="18910070">
            <a:off x="4887729" y="4059788"/>
            <a:ext cx="18108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Interação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F7E7C61-C15C-41ED-8470-AB8855560384}"/>
              </a:ext>
            </a:extLst>
          </p:cNvPr>
          <p:cNvSpPr/>
          <p:nvPr/>
        </p:nvSpPr>
        <p:spPr>
          <a:xfrm>
            <a:off x="6338047" y="4043082"/>
            <a:ext cx="897673" cy="36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1D25ED6-1A22-4818-AA08-F513F3CB8BBA}"/>
              </a:ext>
            </a:extLst>
          </p:cNvPr>
          <p:cNvSpPr txBox="1"/>
          <p:nvPr/>
        </p:nvSpPr>
        <p:spPr>
          <a:xfrm>
            <a:off x="6168575" y="3973782"/>
            <a:ext cx="12796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de Aceitação</a:t>
            </a:r>
            <a:endParaRPr lang="pt-BR" sz="13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868D48-5B85-4726-BAE6-FD4AD86C1A38}"/>
              </a:ext>
            </a:extLst>
          </p:cNvPr>
          <p:cNvSpPr txBox="1"/>
          <p:nvPr/>
        </p:nvSpPr>
        <p:spPr>
          <a:xfrm rot="16200000">
            <a:off x="6610756" y="3029636"/>
            <a:ext cx="20460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Aprovação do Cliente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E550C80-63E4-43C9-81E3-6BB12608D207}"/>
              </a:ext>
            </a:extLst>
          </p:cNvPr>
          <p:cNvSpPr txBox="1"/>
          <p:nvPr/>
        </p:nvSpPr>
        <p:spPr>
          <a:xfrm>
            <a:off x="8136385" y="3259723"/>
            <a:ext cx="14110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Lançamento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2B8FCF1-EB59-4C8C-A7A6-10F3045E76AC}"/>
              </a:ext>
            </a:extLst>
          </p:cNvPr>
          <p:cNvSpPr txBox="1"/>
          <p:nvPr/>
        </p:nvSpPr>
        <p:spPr>
          <a:xfrm>
            <a:off x="8136384" y="4469655"/>
            <a:ext cx="156631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Pequenos Lançamentos</a:t>
            </a:r>
          </a:p>
        </p:txBody>
      </p:sp>
    </p:spTree>
    <p:extLst>
      <p:ext uri="{BB962C8B-B14F-4D97-AF65-F5344CB8AC3E}">
        <p14:creationId xmlns:p14="http://schemas.microsoft.com/office/powerpoint/2010/main" val="295707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689D3F-AAB9-42CC-AFF8-5DA54B63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6459318-EBBA-4D2D-8A12-A1D636C9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pt-BR" dirty="0"/>
              <a:t>Valores do xp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D6E7D31-718D-42C0-8D44-C6C182F6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pt-BR" dirty="0"/>
              <a:t> </a:t>
            </a:r>
            <a:r>
              <a:rPr lang="pt-BR" b="1" dirty="0"/>
              <a:t>Comunicação: </a:t>
            </a:r>
            <a:r>
              <a:rPr lang="pt-BR" dirty="0"/>
              <a:t>A comunicação eficaz entre todos os membros da equipe, bem como com os clientes, é crucial no XP. Isso envolve reuniões regulares, feedback constante e transparência.</a:t>
            </a:r>
          </a:p>
          <a:p>
            <a:r>
              <a:rPr lang="pt-BR" b="1" dirty="0"/>
              <a:t>Simplicidade: </a:t>
            </a:r>
            <a:r>
              <a:rPr lang="pt-BR" dirty="0"/>
              <a:t>O XP preza pela simplicidade nas soluções de software. Os desenvolvedores são incentivados a escolher as soluções mais simples que atendam aos requisitos, evitando a complexidade desnecessária.</a:t>
            </a:r>
          </a:p>
          <a:p>
            <a:r>
              <a:rPr lang="pt-BR" b="1" dirty="0"/>
              <a:t>Feedback: </a:t>
            </a:r>
            <a:r>
              <a:rPr lang="pt-BR" dirty="0"/>
              <a:t>A obtenção de feedback é uma parte fundamental do XP. Isso inclui feedback do cliente, testes automatizados e revisões de código em pares para identificar e corrigir problemas rapidamente.</a:t>
            </a:r>
          </a:p>
          <a:p>
            <a:r>
              <a:rPr lang="pt-BR" b="1" dirty="0"/>
              <a:t>Respeito: </a:t>
            </a:r>
            <a:r>
              <a:rPr lang="pt-BR" dirty="0"/>
              <a:t>Respeitar as opiniões e habilidades de todos os membros da equipe é um valor central do XP. Isso promove um ambiente colaborativo e positivo.</a:t>
            </a:r>
          </a:p>
        </p:txBody>
      </p:sp>
    </p:spTree>
    <p:extLst>
      <p:ext uri="{BB962C8B-B14F-4D97-AF65-F5344CB8AC3E}">
        <p14:creationId xmlns:p14="http://schemas.microsoft.com/office/powerpoint/2010/main" val="49692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B33E26-AE96-4396-B0E6-D6915AD73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777" y="0"/>
            <a:ext cx="9530445" cy="6352042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D497135-33EC-4A1C-BB51-265844DFA9C0}"/>
              </a:ext>
            </a:extLst>
          </p:cNvPr>
          <p:cNvSpPr/>
          <p:nvPr/>
        </p:nvSpPr>
        <p:spPr>
          <a:xfrm>
            <a:off x="11385177" y="6167718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EAFFB21-D674-46EA-BC36-B8522B1115A0}"/>
              </a:ext>
            </a:extLst>
          </p:cNvPr>
          <p:cNvSpPr txBox="1">
            <a:spLocks/>
          </p:cNvSpPr>
          <p:nvPr/>
        </p:nvSpPr>
        <p:spPr>
          <a:xfrm>
            <a:off x="4586970" y="6352042"/>
            <a:ext cx="3018058" cy="46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(Kanban)</a:t>
            </a:r>
          </a:p>
        </p:txBody>
      </p:sp>
    </p:spTree>
    <p:extLst>
      <p:ext uri="{BB962C8B-B14F-4D97-AF65-F5344CB8AC3E}">
        <p14:creationId xmlns:p14="http://schemas.microsoft.com/office/powerpoint/2010/main" val="345427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16898-9FB5-4327-A6AA-2E09915B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ACC3AE-D449-4EB5-AA2C-E780D23C1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Kanban é uma abordagem de gestão visual que se originou no sistema Toyota de produção no Japão e foi adaptada e amplamente adotada em contextos de desenvolvimento de software e gerenciamento de projetos. A palavra "Kanban" em japonês significa "cartão visual" ou "cartão sinalizador", e a metodologia se baseia em princípios fundamentais de visualização, limitação de trabalho em progresso (WIP) e foco na entrega contínua de valor.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0C214B-2BE9-4C86-BEE9-7ACABDD7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267" y="855133"/>
            <a:ext cx="677333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689D3F-AAB9-42CC-AFF8-5DA54B63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2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45458" y="0"/>
            <a:ext cx="10763597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6459318-EBBA-4D2D-8A12-A1D636C9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pt-BR" dirty="0"/>
              <a:t>Características do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D6E7D31-718D-42C0-8D44-C6C182F6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61108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 </a:t>
            </a:r>
            <a:r>
              <a:rPr lang="pt-BR" b="1" dirty="0"/>
              <a:t>Quadro </a:t>
            </a:r>
            <a:r>
              <a:rPr lang="pt-BR" b="1" dirty="0" err="1"/>
              <a:t>Kanban</a:t>
            </a:r>
            <a:r>
              <a:rPr lang="pt-BR" b="1" dirty="0"/>
              <a:t>:</a:t>
            </a:r>
            <a:r>
              <a:rPr lang="pt-BR" dirty="0"/>
              <a:t> É uma ferramenta visual que representa o fluxo de trabalho de uma equipe ou projeto. O quadro é dividido em colunas que representam as diferentes etapas do processo.</a:t>
            </a:r>
          </a:p>
          <a:p>
            <a:r>
              <a:rPr lang="pt-BR" b="1" dirty="0"/>
              <a:t>Limitação de Trabalho em Progresso: </a:t>
            </a:r>
            <a:r>
              <a:rPr lang="pt-BR" dirty="0"/>
              <a:t>A limitação de trabalho em progresso (WIP) significa que cada coluna no quadro </a:t>
            </a:r>
            <a:r>
              <a:rPr lang="pt-BR" dirty="0" err="1"/>
              <a:t>Kanban</a:t>
            </a:r>
            <a:r>
              <a:rPr lang="pt-BR" dirty="0"/>
              <a:t> tem um limite máximo de tarefas que podem estar em andamento ao mesmo tempo.</a:t>
            </a:r>
          </a:p>
          <a:p>
            <a:r>
              <a:rPr lang="pt-BR" b="1" dirty="0"/>
              <a:t>Visualização do Fluxo de Trabalho: </a:t>
            </a:r>
            <a:r>
              <a:rPr lang="pt-BR" dirty="0"/>
              <a:t>O </a:t>
            </a:r>
            <a:r>
              <a:rPr lang="pt-BR" dirty="0" err="1"/>
              <a:t>Kanban</a:t>
            </a:r>
            <a:r>
              <a:rPr lang="pt-BR" dirty="0"/>
              <a:t> oferece uma representação visual clara do fluxo de trabalho, permitindo que a equipe veja de relance o status de todas as tarefas.</a:t>
            </a:r>
          </a:p>
          <a:p>
            <a:r>
              <a:rPr lang="pt-BR" b="1" dirty="0"/>
              <a:t>Entrega Contínua de Valor: </a:t>
            </a:r>
            <a:r>
              <a:rPr lang="pt-BR" dirty="0"/>
              <a:t>É enfatizado a entrega contínua de valor ao cliente. À medida que as tarefas são concluídas, o valor é entregue, muitas vezes em intervalos curtos e regulares.</a:t>
            </a:r>
          </a:p>
          <a:p>
            <a:r>
              <a:rPr lang="pt-BR" b="1" dirty="0"/>
              <a:t>Adaptação às Mudanças: </a:t>
            </a:r>
            <a:r>
              <a:rPr lang="pt-BR" dirty="0"/>
              <a:t>O </a:t>
            </a:r>
            <a:r>
              <a:rPr lang="pt-BR" dirty="0" err="1"/>
              <a:t>Kanban</a:t>
            </a:r>
            <a:r>
              <a:rPr lang="pt-BR" dirty="0"/>
              <a:t> é altamente adaptativo. Ele permite que a equipe faça ajustes no fluxo de trabalho com base nas mudanças nas prioridades, requisitos ou circunstâncias.</a:t>
            </a:r>
          </a:p>
        </p:txBody>
      </p:sp>
    </p:spTree>
    <p:extLst>
      <p:ext uri="{BB962C8B-B14F-4D97-AF65-F5344CB8AC3E}">
        <p14:creationId xmlns:p14="http://schemas.microsoft.com/office/powerpoint/2010/main" val="99721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0D57079-7EB4-4C4D-A348-C632D39F6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30" r="6189"/>
          <a:stretch/>
        </p:blipFill>
        <p:spPr>
          <a:xfrm>
            <a:off x="663388" y="231722"/>
            <a:ext cx="10730753" cy="6375266"/>
          </a:xfrm>
        </p:spPr>
      </p:pic>
    </p:spTree>
    <p:extLst>
      <p:ext uri="{BB962C8B-B14F-4D97-AF65-F5344CB8AC3E}">
        <p14:creationId xmlns:p14="http://schemas.microsoft.com/office/powerpoint/2010/main" val="391905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689D3F-AAB9-42CC-AFF8-5DA54B633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 contrast="49000"/>
                    </a14:imgEffect>
                  </a14:imgLayer>
                </a14:imgProps>
              </a:ext>
            </a:extLst>
          </a:blip>
          <a:srcRect t="5621" r="9609"/>
          <a:stretch/>
        </p:blipFill>
        <p:spPr>
          <a:xfrm>
            <a:off x="361950" y="0"/>
            <a:ext cx="11020425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6459318-EBBA-4D2D-8A12-A1D636C9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pt-BR" dirty="0"/>
              <a:t>Vantagens de uso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D6E7D31-718D-42C0-8D44-C6C182F6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611086"/>
          </a:xfrm>
        </p:spPr>
        <p:txBody>
          <a:bodyPr>
            <a:normAutofit/>
          </a:bodyPr>
          <a:lstStyle/>
          <a:p>
            <a:r>
              <a:rPr lang="pt-BR" dirty="0"/>
              <a:t>Representação clara e transparente do trabalho em andamento, permitindo que a equipe e os stakeholders vejam instantaneamente o status das tarefas e identifiquem possíveis gargalos ou atrasos.</a:t>
            </a:r>
          </a:p>
          <a:p>
            <a:r>
              <a:rPr lang="pt-BR" dirty="0"/>
              <a:t>A limitação de WIP é uma prática fundamental que ajuda a evitar sobrecarregar a equipe com multitarefa excessiva, reduzir a espera entre etapas e manter um fluxo de trabalho equilibrado.</a:t>
            </a:r>
          </a:p>
          <a:p>
            <a:r>
              <a:rPr lang="pt-BR" dirty="0"/>
              <a:t>À medida que as tarefas são concluídas, novas tarefas são puxadas para o fluxo de trabalho, mantendo um nível constante de atividade.</a:t>
            </a:r>
          </a:p>
          <a:p>
            <a:r>
              <a:rPr lang="pt-BR" dirty="0"/>
              <a:t>O </a:t>
            </a:r>
            <a:r>
              <a:rPr lang="pt-BR" dirty="0" err="1"/>
              <a:t>Kanban</a:t>
            </a:r>
            <a:r>
              <a:rPr lang="pt-BR" dirty="0"/>
              <a:t> é particularmente adequado para ambientes onde os requisitos e as demandas estão sujeitos a alterações frequentes.</a:t>
            </a:r>
          </a:p>
        </p:txBody>
      </p:sp>
    </p:spTree>
    <p:extLst>
      <p:ext uri="{BB962C8B-B14F-4D97-AF65-F5344CB8AC3E}">
        <p14:creationId xmlns:p14="http://schemas.microsoft.com/office/powerpoint/2010/main" val="299908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A59B0-6E0D-4C39-BB82-116E094F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8244481" cy="1609344"/>
          </a:xfrm>
        </p:spPr>
        <p:txBody>
          <a:bodyPr/>
          <a:lstStyle/>
          <a:p>
            <a:r>
              <a:rPr lang="pt-BR" dirty="0"/>
              <a:t>Em resumo...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6B51A7-B2B2-4CD2-A3FC-32B44D42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Manifesto Ágil é um guia geral para o desenvolvimento de software ágil, destacando </a:t>
            </a:r>
            <a:r>
              <a:rPr lang="pt-BR" sz="2400" b="1" dirty="0"/>
              <a:t>4 valores </a:t>
            </a:r>
            <a:r>
              <a:rPr lang="pt-BR" dirty="0"/>
              <a:t>como a colaboração e princípios como a adaptação a mudanças. Ele não prescreve uma metodologia específica, mas fornece diretrizes flexíveis para projetos ágeis. É um conjunto de princípios que ajudam as equipes a trabalhar de forma mais eficaz e flexível.</a:t>
            </a:r>
          </a:p>
        </p:txBody>
      </p:sp>
    </p:spTree>
    <p:extLst>
      <p:ext uri="{BB962C8B-B14F-4D97-AF65-F5344CB8AC3E}">
        <p14:creationId xmlns:p14="http://schemas.microsoft.com/office/powerpoint/2010/main" val="185193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300EF4D-0378-4451-8E97-20176F7104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BF9AFBF7-3130-4396-8925-41596416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b="1" dirty="0"/>
              <a:t>1</a:t>
            </a:r>
            <a:r>
              <a:rPr lang="pt-PT" b="1" dirty="0"/>
              <a:t>° -</a:t>
            </a:r>
            <a:r>
              <a:rPr lang="pt-PT" dirty="0"/>
              <a:t> </a:t>
            </a:r>
            <a:r>
              <a:rPr lang="pt-BR" sz="4000" b="1" dirty="0"/>
              <a:t>Indivíduos e interações acima de processos e ferramentas</a:t>
            </a:r>
            <a:endParaRPr lang="pt-BR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6DBD1303-E212-4CB6-A1E7-E0891294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90648"/>
            <a:ext cx="10058400" cy="3481552"/>
          </a:xfrm>
        </p:spPr>
        <p:txBody>
          <a:bodyPr>
            <a:normAutofit/>
          </a:bodyPr>
          <a:lstStyle/>
          <a:p>
            <a:r>
              <a:rPr lang="pt-BR" sz="2400" dirty="0"/>
              <a:t>Isso significa que, embora processos e ferramentas sejam importantes, as pessoas e a colaboração entre elas são fundamentais. As equipes ágeis se concentram em comunicar-se eficazmente, compartilhar conhecimento e resolver problemas juntas.</a:t>
            </a:r>
          </a:p>
        </p:txBody>
      </p:sp>
    </p:spTree>
    <p:extLst>
      <p:ext uri="{BB962C8B-B14F-4D97-AF65-F5344CB8AC3E}">
        <p14:creationId xmlns:p14="http://schemas.microsoft.com/office/powerpoint/2010/main" val="281800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CC55D01-FFA5-4AD6-A8B0-0B3777E6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031F70B-2888-43D0-A0B1-362C4BAD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b="1" dirty="0"/>
              <a:t>2</a:t>
            </a:r>
            <a:r>
              <a:rPr lang="pt-PT" b="1" dirty="0"/>
              <a:t>° - </a:t>
            </a:r>
            <a:r>
              <a:rPr lang="pt-BR" sz="4000" b="1" dirty="0"/>
              <a:t>Software em funcionamento acima de documentação abrangente</a:t>
            </a:r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B552DFC-F21B-4617-BA5E-F68D9210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90648"/>
            <a:ext cx="10058400" cy="3481552"/>
          </a:xfrm>
        </p:spPr>
        <p:txBody>
          <a:bodyPr>
            <a:normAutofit/>
          </a:bodyPr>
          <a:lstStyle/>
          <a:p>
            <a:r>
              <a:rPr lang="pt-BR" sz="2400" dirty="0"/>
              <a:t>Embora a documentação seja necessária, o valor real está em ter um software funcional. As equipes ágeis buscam criar software que possa ser usado e testado desde o início, em vez de gastar muito tempo em documentação que pode rapidamente ficar desatualizada.</a:t>
            </a:r>
          </a:p>
        </p:txBody>
      </p:sp>
    </p:spTree>
    <p:extLst>
      <p:ext uri="{BB962C8B-B14F-4D97-AF65-F5344CB8AC3E}">
        <p14:creationId xmlns:p14="http://schemas.microsoft.com/office/powerpoint/2010/main" val="236402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3CC2EA-F718-458D-8765-77FE6583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1385"/>
            <a:ext cx="12192000" cy="686938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B42E98E-6E80-4B79-969D-00B2668A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b="1" dirty="0"/>
              <a:t>3</a:t>
            </a:r>
            <a:r>
              <a:rPr lang="pt-PT" b="1" dirty="0"/>
              <a:t>° - </a:t>
            </a:r>
            <a:r>
              <a:rPr lang="pt-BR" sz="4000" b="1" dirty="0"/>
              <a:t>Colaboração com o cliente acima de negociação de contratos</a:t>
            </a:r>
            <a:endParaRPr lang="pt-BR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A795214C-EAE0-4150-860C-FBC0FEB4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90648"/>
            <a:ext cx="10058400" cy="3481552"/>
          </a:xfrm>
        </p:spPr>
        <p:txBody>
          <a:bodyPr>
            <a:normAutofit/>
          </a:bodyPr>
          <a:lstStyle/>
          <a:p>
            <a:r>
              <a:rPr lang="pt-BR" sz="2400" dirty="0"/>
              <a:t>O foco aqui é estabelecer uma parceria próxima com o cliente. Negociações além de tomarem muito tempo, elas decidem de forma rígida as tarefas e prazos que devem ser cumpridos, </a:t>
            </a:r>
          </a:p>
        </p:txBody>
      </p:sp>
    </p:spTree>
    <p:extLst>
      <p:ext uri="{BB962C8B-B14F-4D97-AF65-F5344CB8AC3E}">
        <p14:creationId xmlns:p14="http://schemas.microsoft.com/office/powerpoint/2010/main" val="399369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3CC2EA-F718-458D-8765-77FE6583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6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-11385"/>
            <a:ext cx="12192001" cy="686938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B42E98E-6E80-4B79-969D-00B2668A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b="1" dirty="0"/>
              <a:t>4</a:t>
            </a:r>
            <a:r>
              <a:rPr lang="pt-PT" b="1" dirty="0"/>
              <a:t>° - </a:t>
            </a:r>
            <a:r>
              <a:rPr lang="pt-BR" sz="4000" b="1" dirty="0"/>
              <a:t>Responder a mudanças acima de seguir um plano</a:t>
            </a:r>
            <a:endParaRPr lang="pt-BR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A795214C-EAE0-4150-860C-FBC0FEB4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90648"/>
            <a:ext cx="10058400" cy="3481552"/>
          </a:xfrm>
        </p:spPr>
        <p:txBody>
          <a:bodyPr>
            <a:normAutofit/>
          </a:bodyPr>
          <a:lstStyle/>
          <a:p>
            <a:r>
              <a:rPr lang="pt-BR" sz="2400" dirty="0"/>
              <a:t>O foco aqui é estabelecer uma parceria próxima com o cliente. Negociações além de tomarem muito tempo, elas decidem de forma rígida as tarefas e prazos que devem ser cumpridos, </a:t>
            </a:r>
          </a:p>
        </p:txBody>
      </p:sp>
    </p:spTree>
    <p:extLst>
      <p:ext uri="{BB962C8B-B14F-4D97-AF65-F5344CB8AC3E}">
        <p14:creationId xmlns:p14="http://schemas.microsoft.com/office/powerpoint/2010/main" val="299656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FFB401-B0D8-4648-A9C5-713B56AF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04" y="0"/>
            <a:ext cx="10284991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4BC4915D-AF7B-4EDE-92D2-EB8155C7DB82}"/>
              </a:ext>
            </a:extLst>
          </p:cNvPr>
          <p:cNvSpPr txBox="1">
            <a:spLocks/>
          </p:cNvSpPr>
          <p:nvPr/>
        </p:nvSpPr>
        <p:spPr>
          <a:xfrm>
            <a:off x="4586970" y="6173096"/>
            <a:ext cx="3018058" cy="46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(Programação extrema)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988F44-16B6-417B-937D-15D9E7FF49D6}"/>
              </a:ext>
            </a:extLst>
          </p:cNvPr>
          <p:cNvSpPr/>
          <p:nvPr/>
        </p:nvSpPr>
        <p:spPr>
          <a:xfrm>
            <a:off x="11349317" y="6173096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478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16898-9FB5-4327-A6AA-2E09915B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ACC3AE-D449-4EB5-AA2C-E780D23C1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Extreme Programming (XP) é uma metodologia de desenvolvimento de software que enfatiza a qualidade, a colaboração e a flexibilidade. Ela foi criada no final da década de 1990 e se tornou uma das metodologias ágeis mais conhecidas e amplamente adotadas. O XP se baseia em uma série de práticas e valores que visam melhorar o processo de desenvolvimento de software e a qualidade do produto final.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0C214B-2BE9-4C86-BEE9-7ACABDD7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267" y="855133"/>
            <a:ext cx="677333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7A1C324-5C30-4322-BAAA-EB65D4414D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2404030-1EBE-4FD4-AAB3-8542B815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pt-BR" dirty="0"/>
              <a:t>Práticas comuns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207A9C5-44B2-4624-9FEE-37FFD852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pt-BR" dirty="0"/>
              <a:t> </a:t>
            </a:r>
            <a:r>
              <a:rPr lang="pt-BR" b="1" dirty="0"/>
              <a:t>Desenvolvimento Orientado a Testes (TDD): </a:t>
            </a:r>
            <a:r>
              <a:rPr lang="pt-BR" dirty="0"/>
              <a:t>Esse método envolve escrever testes antes mesmo de escrever o código-fonte. Isso garante que o software seja altamente testável e confiável.</a:t>
            </a:r>
          </a:p>
          <a:p>
            <a:r>
              <a:rPr lang="pt-BR" b="1" dirty="0"/>
              <a:t> Programação em Pares: </a:t>
            </a:r>
            <a:r>
              <a:rPr lang="pt-BR" dirty="0"/>
              <a:t>Os desenvolvedores trabalham em pares, revisando constantemente o código um do outro. Isso melhora a qualidade do código e promove o compartilhamento de conhecimento.</a:t>
            </a:r>
          </a:p>
          <a:p>
            <a:r>
              <a:rPr lang="pt-BR" b="1" dirty="0"/>
              <a:t>Integração Contínua:</a:t>
            </a:r>
            <a:r>
              <a:rPr lang="pt-BR" dirty="0"/>
              <a:t> As mudanças de código são integradas continuamente em um ambiente de desenvolvimento compartilhado e testadas automaticamente. Isso ajuda a identificar problemas rapidamente.</a:t>
            </a:r>
          </a:p>
          <a:p>
            <a:r>
              <a:rPr lang="pt-BR" b="1" dirty="0"/>
              <a:t>Iterações Curtas:</a:t>
            </a:r>
            <a:r>
              <a:rPr lang="pt-BR" dirty="0"/>
              <a:t> O XP utiliza iterações curtas, chamadas de "sprints", para desenvolver e entregar funcionalidades incrementais. Isso permite uma resposta rápida às mudanças nas necessidades do cliente.</a:t>
            </a:r>
          </a:p>
        </p:txBody>
      </p:sp>
    </p:spTree>
    <p:extLst>
      <p:ext uri="{BB962C8B-B14F-4D97-AF65-F5344CB8AC3E}">
        <p14:creationId xmlns:p14="http://schemas.microsoft.com/office/powerpoint/2010/main" val="3897213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4338</TotalTime>
  <Words>982</Words>
  <Application>Microsoft Office PowerPoint</Application>
  <PresentationFormat>Widescreen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Rockwell</vt:lpstr>
      <vt:lpstr>Rockwell Condensed</vt:lpstr>
      <vt:lpstr>Wingdings</vt:lpstr>
      <vt:lpstr>Tipo de Madeira</vt:lpstr>
      <vt:lpstr>Apresentação do PowerPoint</vt:lpstr>
      <vt:lpstr>Em resumo...</vt:lpstr>
      <vt:lpstr>1° - Indivíduos e interações acima de processos e ferramentas</vt:lpstr>
      <vt:lpstr>2° - Software em funcionamento acima de documentação abrangente</vt:lpstr>
      <vt:lpstr>3° - Colaboração com o cliente acima de negociação de contratos</vt:lpstr>
      <vt:lpstr>4° - Responder a mudanças acima de seguir um plano</vt:lpstr>
      <vt:lpstr>Apresentação do PowerPoint</vt:lpstr>
      <vt:lpstr>O que é? </vt:lpstr>
      <vt:lpstr>Práticas comuns</vt:lpstr>
      <vt:lpstr>Apresentação do PowerPoint</vt:lpstr>
      <vt:lpstr>Valores do xp</vt:lpstr>
      <vt:lpstr>Apresentação do PowerPoint</vt:lpstr>
      <vt:lpstr>O que é? </vt:lpstr>
      <vt:lpstr>Características do kanban</vt:lpstr>
      <vt:lpstr>Apresentação do PowerPoint</vt:lpstr>
      <vt:lpstr>Vantagens de uso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Ramon Martins</dc:creator>
  <cp:lastModifiedBy>Ramon Martins</cp:lastModifiedBy>
  <cp:revision>27</cp:revision>
  <dcterms:created xsi:type="dcterms:W3CDTF">2023-09-06T01:10:45Z</dcterms:created>
  <dcterms:modified xsi:type="dcterms:W3CDTF">2023-09-13T18:06:51Z</dcterms:modified>
</cp:coreProperties>
</file>